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154" r:id="rId4"/>
    <p:sldId id="268" r:id="rId5"/>
    <p:sldId id="507" r:id="rId6"/>
    <p:sldId id="499" r:id="rId7"/>
    <p:sldId id="2125" r:id="rId8"/>
    <p:sldId id="2133" r:id="rId9"/>
    <p:sldId id="502" r:id="rId10"/>
    <p:sldId id="2134" r:id="rId11"/>
    <p:sldId id="2152" r:id="rId12"/>
    <p:sldId id="2145" r:id="rId13"/>
    <p:sldId id="2146" r:id="rId14"/>
    <p:sldId id="2148" r:id="rId15"/>
    <p:sldId id="2149" r:id="rId16"/>
    <p:sldId id="2150" r:id="rId17"/>
    <p:sldId id="2151" r:id="rId18"/>
    <p:sldId id="504" r:id="rId19"/>
    <p:sldId id="500" r:id="rId20"/>
    <p:sldId id="2135" r:id="rId21"/>
    <p:sldId id="2126" r:id="rId22"/>
    <p:sldId id="498" r:id="rId23"/>
    <p:sldId id="1282" r:id="rId24"/>
    <p:sldId id="493" r:id="rId25"/>
    <p:sldId id="2142" r:id="rId26"/>
    <p:sldId id="510" r:id="rId27"/>
    <p:sldId id="506" r:id="rId28"/>
    <p:sldId id="2127" r:id="rId29"/>
    <p:sldId id="2155" r:id="rId30"/>
    <p:sldId id="2157" r:id="rId31"/>
    <p:sldId id="2158" r:id="rId32"/>
    <p:sldId id="2156" r:id="rId33"/>
    <p:sldId id="2130" r:id="rId34"/>
    <p:sldId id="1284" r:id="rId35"/>
    <p:sldId id="2128" r:id="rId36"/>
    <p:sldId id="2129" r:id="rId37"/>
    <p:sldId id="2131" r:id="rId38"/>
    <p:sldId id="2107" r:id="rId39"/>
    <p:sldId id="511" r:id="rId40"/>
    <p:sldId id="512" r:id="rId41"/>
    <p:sldId id="514" r:id="rId42"/>
    <p:sldId id="516" r:id="rId43"/>
    <p:sldId id="2159" r:id="rId44"/>
    <p:sldId id="515" r:id="rId45"/>
    <p:sldId id="519" r:id="rId46"/>
    <p:sldId id="518" r:id="rId47"/>
    <p:sldId id="520" r:id="rId48"/>
    <p:sldId id="532" r:id="rId49"/>
    <p:sldId id="527" r:id="rId50"/>
    <p:sldId id="533" r:id="rId51"/>
    <p:sldId id="531" r:id="rId52"/>
    <p:sldId id="2139" r:id="rId53"/>
    <p:sldId id="528" r:id="rId54"/>
    <p:sldId id="523" r:id="rId55"/>
    <p:sldId id="529" r:id="rId56"/>
    <p:sldId id="530" r:id="rId57"/>
    <p:sldId id="2140" r:id="rId58"/>
    <p:sldId id="521" r:id="rId59"/>
    <p:sldId id="525" r:id="rId60"/>
    <p:sldId id="524" r:id="rId61"/>
    <p:sldId id="2108" r:id="rId62"/>
    <p:sldId id="52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9"/>
    <p:restoredTop sz="94648"/>
  </p:normalViewPr>
  <p:slideViewPr>
    <p:cSldViewPr snapToGrid="0">
      <p:cViewPr varScale="1">
        <p:scale>
          <a:sx n="117" d="100"/>
          <a:sy n="117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ITU: International Telecommunication Union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60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33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93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31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TU_model_for_indoor_attenu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o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Wireless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Bluetooth Low Energy (local area)</a:t>
            </a:r>
          </a:p>
          <a:p>
            <a:pPr lvl="1"/>
            <a:r>
              <a:rPr lang="en-US" sz="1800" dirty="0"/>
              <a:t>nRF52840 transmit power:		    8 dBm (6.31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nRF52840 receive sensitivity:	 -95 dBm (316.2 </a:t>
            </a:r>
            <a:r>
              <a:rPr lang="en-US" sz="1800" dirty="0" err="1"/>
              <a:t>fW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r>
              <a:rPr lang="en-US" sz="2000" dirty="0"/>
              <a:t>LoRa (wide area)</a:t>
            </a:r>
          </a:p>
          <a:p>
            <a:pPr lvl="1"/>
            <a:r>
              <a:rPr lang="en-US" sz="1800" dirty="0"/>
              <a:t>SX127X LoRa transmit power:	    20 dBm (100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SX127X LoRa receive sensitivity:	-148 dBm (1.6 </a:t>
            </a:r>
            <a:r>
              <a:rPr lang="en-US" sz="1800" dirty="0" err="1"/>
              <a:t>attoWatt</a:t>
            </a:r>
            <a:r>
              <a:rPr lang="en-US" sz="1800" dirty="0"/>
              <a:t>)</a:t>
            </a:r>
          </a:p>
          <a:p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free space path loss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A681-1C8D-7B42-B5CC-F597BC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5" y="3001324"/>
            <a:ext cx="8560191" cy="1034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81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188846" y="370332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cxnSpLocks/>
            <a:stCxn id="9" idx="1"/>
            <a:endCxn id="6" idx="6"/>
          </p:cNvCxnSpPr>
          <p:nvPr/>
        </p:nvCxnSpPr>
        <p:spPr>
          <a:xfrm flipH="1" flipV="1">
            <a:off x="1668781" y="3774759"/>
            <a:ext cx="520065" cy="8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480186" y="3680461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1FEA-667C-A5A5-829A-66CDA5DE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010" y="5874502"/>
            <a:ext cx="13268073" cy="65364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D9288-0A36-CAA2-25D7-CD7533A8EAF1}"/>
              </a:ext>
            </a:extLst>
          </p:cNvPr>
          <p:cNvSpPr/>
          <p:nvPr/>
        </p:nvSpPr>
        <p:spPr>
          <a:xfrm>
            <a:off x="5289399" y="2481470"/>
            <a:ext cx="2686050" cy="891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40131" y="3246120"/>
            <a:ext cx="1028700" cy="102870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1" y="3754755"/>
            <a:ext cx="4857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1257301" y="3417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.25 m</a:t>
            </a:r>
          </a:p>
        </p:txBody>
      </p:sp>
    </p:spTree>
    <p:extLst>
      <p:ext uri="{BB962C8B-B14F-4D97-AF65-F5344CB8AC3E}">
        <p14:creationId xmlns:p14="http://schemas.microsoft.com/office/powerpoint/2010/main" val="8594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2871" y="2303146"/>
            <a:ext cx="2908935" cy="2908935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/>
          <p:nvPr/>
        </p:nvCxnSpPr>
        <p:spPr>
          <a:xfrm>
            <a:off x="1554481" y="3754755"/>
            <a:ext cx="14458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028825" y="373189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94033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8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F0144-BA6F-E64A-8327-0A1D1ABEF053}"/>
              </a:ext>
            </a:extLst>
          </p:cNvPr>
          <p:cNvSpPr txBox="1"/>
          <p:nvPr/>
        </p:nvSpPr>
        <p:spPr>
          <a:xfrm>
            <a:off x="4852035" y="416623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0.00016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B4235-4AD4-3D4D-B56B-22A7D4876322}"/>
              </a:ext>
            </a:extLst>
          </p:cNvPr>
          <p:cNvCxnSpPr>
            <a:cxnSpLocks/>
          </p:cNvCxnSpPr>
          <p:nvPr/>
        </p:nvCxnSpPr>
        <p:spPr>
          <a:xfrm flipH="1" flipV="1">
            <a:off x="4503422" y="3780473"/>
            <a:ext cx="411479" cy="500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AAE0-186C-E245-BDAE-E85C0AB4392C}"/>
              </a:ext>
            </a:extLst>
          </p:cNvPr>
          <p:cNvSpPr txBox="1"/>
          <p:nvPr/>
        </p:nvSpPr>
        <p:spPr>
          <a:xfrm>
            <a:off x="2164080" y="3810001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" panose="020B0503040000020004" pitchFamily="34" charset="0"/>
                <a:cs typeface="Seravek Light"/>
              </a:rPr>
              <a:t>46 dB path loss!</a:t>
            </a:r>
          </a:p>
        </p:txBody>
      </p:sp>
    </p:spTree>
    <p:extLst>
      <p:ext uri="{BB962C8B-B14F-4D97-AF65-F5344CB8AC3E}">
        <p14:creationId xmlns:p14="http://schemas.microsoft.com/office/powerpoint/2010/main" val="284841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Okay.. So what’s the limit?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 will use the nrf52840 in lab: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Max BLE transmit power for nRF52840:       8 dBm (6.31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Min BLE receive sensitivity for nRF52840: -95 dBm (316.2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fW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4F9A-73E2-D34C-AF26-4B8A91A1358C}"/>
              </a:ext>
            </a:extLst>
          </p:cNvPr>
          <p:cNvSpPr txBox="1"/>
          <p:nvPr/>
        </p:nvSpPr>
        <p:spPr>
          <a:xfrm>
            <a:off x="1238491" y="3181592"/>
            <a:ext cx="701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8 dBm – -95 dBm = 103 dB link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For FSPL alone for a 2.4 GHz signal, 103 dB is 1,400 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r>
              <a:rPr lang="en-US" sz="1800" dirty="0">
                <a:latin typeface="Helvetica" pitchFamily="2" charset="0"/>
                <a:cs typeface="Seravek Light"/>
              </a:rPr>
              <a:t>Bluetooth does not go 1.4 km…</a:t>
            </a:r>
          </a:p>
        </p:txBody>
      </p:sp>
    </p:spTree>
    <p:extLst>
      <p:ext uri="{BB962C8B-B14F-4D97-AF65-F5344CB8AC3E}">
        <p14:creationId xmlns:p14="http://schemas.microsoft.com/office/powerpoint/2010/main" val="1698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Propagation is </a:t>
            </a:r>
            <a:r>
              <a:rPr lang="en-US" sz="2800" i="1" dirty="0"/>
              <a:t>one thing </a:t>
            </a:r>
            <a:r>
              <a:rPr lang="en-US" sz="2800" dirty="0"/>
              <a:t>that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Attenuation in free space</a:t>
            </a:r>
          </a:p>
          <a:p>
            <a:pPr lvl="1"/>
            <a:r>
              <a:rPr lang="en-US" sz="1800" dirty="0"/>
              <a:t>Signals get weaker as they travel over long distances</a:t>
            </a:r>
          </a:p>
          <a:p>
            <a:pPr lvl="1"/>
            <a:r>
              <a:rPr lang="en-US" sz="1800" dirty="0"/>
              <a:t>Signal spreads out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free space path loss</a:t>
            </a:r>
          </a:p>
          <a:p>
            <a:pPr lvl="1"/>
            <a:endParaRPr lang="en-US" sz="1800" dirty="0"/>
          </a:p>
          <a:p>
            <a:r>
              <a:rPr lang="en-US" sz="2000" dirty="0"/>
              <a:t>Important: distance is NOT the only signal strength loss</a:t>
            </a:r>
          </a:p>
          <a:p>
            <a:pPr lvl="1"/>
            <a:r>
              <a:rPr lang="en-US" sz="1800" dirty="0"/>
              <a:t>Free space path loss calculation will not give you accurate range for a signal</a:t>
            </a:r>
          </a:p>
          <a:p>
            <a:pPr lvl="1"/>
            <a:endParaRPr lang="en-US" sz="1800" dirty="0"/>
          </a:p>
          <a:p>
            <a:r>
              <a:rPr lang="en-US" sz="2000" u="sng" dirty="0"/>
              <a:t>Many</a:t>
            </a:r>
            <a:r>
              <a:rPr lang="en-US" sz="2000" dirty="0"/>
              <a:t> other factors (e.g. physical obstacles, interference, reflections,…)</a:t>
            </a:r>
          </a:p>
          <a:p>
            <a:pPr lvl="1"/>
            <a:r>
              <a:rPr lang="en-US" sz="1800" dirty="0"/>
              <a:t>Precise </a:t>
            </a:r>
            <a:r>
              <a:rPr lang="en-US" sz="1800" i="1" dirty="0"/>
              <a:t>quantitative</a:t>
            </a:r>
            <a:r>
              <a:rPr lang="en-US" sz="1800" dirty="0"/>
              <a:t> details are in the EE domain</a:t>
            </a:r>
          </a:p>
          <a:p>
            <a:pPr lvl="1"/>
            <a:r>
              <a:rPr lang="en-US" sz="1800" dirty="0"/>
              <a:t>We will use quantitative examples to develop </a:t>
            </a:r>
            <a:r>
              <a:rPr lang="en-US" sz="1800" i="1" dirty="0"/>
              <a:t>qualitative</a:t>
            </a:r>
            <a:r>
              <a:rPr lang="en-US" sz="1800" dirty="0"/>
              <a:t> instincts in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like this are </a:t>
            </a:r>
            <a:r>
              <a:rPr lang="en-US" strike="sngStrike" dirty="0"/>
              <a:t>more trustworthy</a:t>
            </a:r>
            <a:r>
              <a:rPr lang="en-US" dirty="0"/>
              <a:t> less bad than FSPL</a:t>
            </a:r>
          </a:p>
          <a:p>
            <a:pPr lvl="1"/>
            <a:r>
              <a:rPr lang="en-US" dirty="0">
                <a:hlinkClick r:id="rId3"/>
              </a:rPr>
              <a:t>https://en.wikipedia.org/wiki/ITU_model_for_indoor_attenuation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7" y="1143001"/>
            <a:ext cx="5154593" cy="26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fundamentals of wireless communication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Give you a sense of the intuition behind why we have multiple IoT wireless protocols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Provide a foundation for why different IoT protocols have tradeoffs</a:t>
            </a: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754" y="1143001"/>
            <a:ext cx="4637484" cy="36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937304" y="175048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937304" y="389932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371600" y="2231679"/>
            <a:ext cx="0" cy="147447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5977934" y="4741389"/>
            <a:ext cx="145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2394544" y="4741389"/>
            <a:ext cx="154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3937590" y="5053012"/>
            <a:ext cx="166878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7063740" y="1565910"/>
            <a:ext cx="1621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BER:</a:t>
            </a:r>
            <a:br>
              <a:rPr lang="en-US" dirty="0"/>
            </a:br>
            <a:r>
              <a:rPr lang="en-US" dirty="0"/>
              <a:t>Bit Error Rate</a:t>
            </a:r>
          </a:p>
          <a:p>
            <a:endParaRPr lang="en-US" dirty="0"/>
          </a:p>
          <a:p>
            <a:r>
              <a:rPr lang="en-US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4154574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frequency and bandwidth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Which “channel” the signal is sent on</a:t>
            </a:r>
            <a:br>
              <a:rPr lang="en-US" sz="1800" b="1" dirty="0">
                <a:latin typeface="Seravek" panose="020B0503040000020004" pitchFamily="34" charset="0"/>
              </a:rPr>
            </a:br>
            <a:endParaRPr lang="en-US" sz="1800" b="1" dirty="0">
              <a:latin typeface="Seravek" panose="020B0503040000020004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1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7" y="89646"/>
            <a:ext cx="3307325" cy="3093391"/>
          </a:xfrm>
        </p:spPr>
        <p:txBody>
          <a:bodyPr>
            <a:noAutofit/>
          </a:bodyPr>
          <a:lstStyle/>
          <a:p>
            <a:r>
              <a:rPr lang="en-US" sz="2800" dirty="0"/>
              <a:t>Frequency separation enables different wireless technologies to operate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4" y="2452842"/>
            <a:ext cx="5092861" cy="3262158"/>
          </a:xfrm>
          <a:prstGeom prst="rect">
            <a:avLst/>
          </a:prstGeom>
        </p:spPr>
      </p:pic>
      <p:pic>
        <p:nvPicPr>
          <p:cNvPr id="1026" name="Picture 2" descr="Radio Spectrum | NASA">
            <a:extLst>
              <a:ext uri="{FF2B5EF4-FFF2-40B4-BE49-F238E27FC236}">
                <a16:creationId xmlns:a16="http://schemas.microsoft.com/office/drawing/2014/main" id="{BC218156-B9F2-3D57-8041-0962B406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32" y="35348"/>
            <a:ext cx="5729468" cy="23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46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60A0C6-03E4-E041-9A63-3AC5DE4F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24" y="878541"/>
            <a:ext cx="3703216" cy="3263504"/>
          </a:xfrm>
        </p:spPr>
        <p:txBody>
          <a:bodyPr>
            <a:normAutofit/>
          </a:bodyPr>
          <a:lstStyle/>
          <a:p>
            <a:r>
              <a:rPr lang="en-US" sz="2000" dirty="0"/>
              <a:t>FCC auctioned off 3.5 GHz spectrum in August 2020</a:t>
            </a:r>
          </a:p>
          <a:p>
            <a:pPr lvl="1"/>
            <a:r>
              <a:rPr lang="en-US" sz="1800" dirty="0"/>
              <a:t>70 MHz</a:t>
            </a:r>
          </a:p>
          <a:p>
            <a:pPr lvl="1"/>
            <a:r>
              <a:rPr lang="en-US" sz="1800" dirty="0"/>
              <a:t>$4.6 billion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2A9D8-BEFC-324F-9EF1-48E89299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Wireless spectrum is limited...and valuable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A6EFF-EB7D-9D4C-A9D8-33CADE088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50D7-CED3-CE43-89BA-F72EA1AB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66" y="1295582"/>
            <a:ext cx="4487846" cy="2995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9ABE-6535-C44F-9541-15C8A579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39" y="3028950"/>
            <a:ext cx="3858214" cy="16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Unlicensed bands are where the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902 MHz – 928 MHz</a:t>
            </a:r>
          </a:p>
          <a:p>
            <a:pPr lvl="1"/>
            <a:r>
              <a:rPr lang="en-US" sz="1600" dirty="0"/>
              <a:t>LPWANs</a:t>
            </a:r>
          </a:p>
          <a:p>
            <a:endParaRPr lang="en-US" sz="1800" dirty="0"/>
          </a:p>
          <a:p>
            <a:r>
              <a:rPr lang="en-US" sz="1800" dirty="0"/>
              <a:t>2.4 GHz to 2.5 GHz </a:t>
            </a:r>
          </a:p>
          <a:p>
            <a:pPr lvl="1"/>
            <a:r>
              <a:rPr lang="en-US" sz="1600" dirty="0" err="1"/>
              <a:t>WiFi</a:t>
            </a:r>
            <a:r>
              <a:rPr lang="en-US" sz="1600" dirty="0"/>
              <a:t>, BLE, Thread</a:t>
            </a:r>
          </a:p>
          <a:p>
            <a:pPr lvl="1"/>
            <a:endParaRPr lang="en-US" sz="1600" dirty="0"/>
          </a:p>
          <a:p>
            <a:r>
              <a:rPr lang="en-US" sz="1800" dirty="0"/>
              <a:t>5 GHz</a:t>
            </a:r>
          </a:p>
          <a:p>
            <a:pPr lvl="1"/>
            <a:r>
              <a:rPr lang="en-US" sz="1600" dirty="0"/>
              <a:t>Faster </a:t>
            </a:r>
            <a:r>
              <a:rPr lang="en-US" sz="1600" dirty="0" err="1"/>
              <a:t>WiFi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Cellular uses licensed bands at great cost</a:t>
            </a:r>
          </a:p>
          <a:p>
            <a:pPr lvl="1"/>
            <a:r>
              <a:rPr lang="en-US" sz="1600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8CDED-6FB8-757B-AB8C-3F6B2D4A7F72}"/>
              </a:ext>
            </a:extLst>
          </p:cNvPr>
          <p:cNvSpPr txBox="1"/>
          <p:nvPr/>
        </p:nvSpPr>
        <p:spPr>
          <a:xfrm>
            <a:off x="1018571" y="4839696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No interference from other users!</a:t>
            </a:r>
          </a:p>
        </p:txBody>
      </p:sp>
    </p:spTree>
    <p:extLst>
      <p:ext uri="{BB962C8B-B14F-4D97-AF65-F5344CB8AC3E}">
        <p14:creationId xmlns:p14="http://schemas.microsoft.com/office/powerpoint/2010/main" val="29931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technologies use spectrum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03153"/>
            <a:ext cx="8229600" cy="108561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How spectrum is used affects: cost, robustness, throughput, distance, …</a:t>
            </a:r>
          </a:p>
          <a:p>
            <a:pPr lvl="1"/>
            <a:r>
              <a:rPr lang="en-US" dirty="0">
                <a:latin typeface="Helvetica" pitchFamily="2" charset="0"/>
              </a:rPr>
              <a:t>We will talk about how each technology uses spectrum, and implications</a:t>
            </a:r>
          </a:p>
          <a:p>
            <a:r>
              <a:rPr lang="en-US" dirty="0"/>
              <a:t>This graphic shows how BLE and </a:t>
            </a:r>
            <a:r>
              <a:rPr lang="en-US" dirty="0" err="1"/>
              <a:t>WiFi</a:t>
            </a:r>
            <a:r>
              <a:rPr lang="en-US" dirty="0"/>
              <a:t> interoperate; more on this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52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2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Example / Bluetooth Preview:</a:t>
            </a:r>
            <a:br>
              <a:rPr lang="en-US" dirty="0"/>
            </a:br>
            <a:r>
              <a:rPr lang="en-US" dirty="0"/>
              <a:t>Frequency Hopping Spread Spectrum (FHSS)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Transmitter hops through a sequence of transmit channels</a:t>
            </a:r>
          </a:p>
          <a:p>
            <a:pPr lvl="1"/>
            <a:r>
              <a:rPr lang="en-US" sz="1800" dirty="0"/>
              <a:t>Spend some “dwell time” on each channel before hopping again</a:t>
            </a:r>
          </a:p>
          <a:p>
            <a:pPr lvl="1"/>
            <a:r>
              <a:rPr lang="en-US" sz="1800" dirty="0"/>
              <a:t>Receiver must know the hopping pattern</a:t>
            </a:r>
          </a:p>
          <a:p>
            <a:pPr lvl="1"/>
            <a:endParaRPr lang="en-US" sz="1800" dirty="0"/>
          </a:p>
          <a:p>
            <a:r>
              <a:rPr lang="en-US" sz="2000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2" y="3053350"/>
            <a:ext cx="7517618" cy="19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1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 and Inventor</a:t>
            </a:r>
          </a:p>
          <a:p>
            <a:pPr lvl="1"/>
            <a:r>
              <a:rPr lang="en-US" dirty="0"/>
              <a:t>Designed FHSS with George Antheil during WWII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4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85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F266-1659-60B7-46AC-F8ED5A19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05F39-1435-0E24-6375-8E6A7AFE6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the first class we discussed some elements of communication</a:t>
            </a:r>
          </a:p>
          <a:p>
            <a:pPr lvl="1"/>
            <a:r>
              <a:rPr lang="en-US" sz="1800" dirty="0"/>
              <a:t>Human communication</a:t>
            </a:r>
          </a:p>
          <a:p>
            <a:pPr lvl="1"/>
            <a:r>
              <a:rPr lang="en-US" sz="1800" dirty="0"/>
              <a:t>I argued many of the same concepts applied to computer communication</a:t>
            </a:r>
          </a:p>
          <a:p>
            <a:r>
              <a:rPr lang="en-US" sz="2200" dirty="0"/>
              <a:t>I asked “what does this slide say?”</a:t>
            </a:r>
          </a:p>
          <a:p>
            <a:endParaRPr lang="en-US" sz="2200" dirty="0"/>
          </a:p>
          <a:p>
            <a:r>
              <a:rPr lang="en-US" sz="2200" dirty="0"/>
              <a:t>Individually, try to recall the list we created</a:t>
            </a:r>
          </a:p>
          <a:p>
            <a:pPr lvl="1"/>
            <a:r>
              <a:rPr lang="en-US" sz="1800" b="1" dirty="0"/>
              <a:t>What elements are required for communication?</a:t>
            </a:r>
          </a:p>
          <a:p>
            <a:pPr lvl="1"/>
            <a:r>
              <a:rPr lang="en-US" sz="1800" dirty="0"/>
              <a:t>See what you can remember in two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D9FD9-5342-32BF-FF42-E1EC34920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01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modulation</a:t>
            </a:r>
            <a:endParaRPr dirty="0">
              <a:solidFill>
                <a:schemeClr val="accent5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74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969496" cy="4188246"/>
          </a:xfrm>
        </p:spPr>
        <p:txBody>
          <a:bodyPr>
            <a:normAutofit/>
          </a:bodyPr>
          <a:lstStyle/>
          <a:p>
            <a:r>
              <a:rPr lang="en-US" sz="2000" dirty="0"/>
              <a:t>Encoding signal data in an analog “carrier” signal</a:t>
            </a:r>
          </a:p>
          <a:p>
            <a:pPr lvl="1"/>
            <a:r>
              <a:rPr lang="en-US" sz="1800" dirty="0"/>
              <a:t>Carrier signal defines the frequency</a:t>
            </a:r>
          </a:p>
          <a:p>
            <a:pPr lvl="1"/>
            <a:r>
              <a:rPr lang="en-US" sz="1800" dirty="0"/>
              <a:t>Modulation scheme + data define bandwidth required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5983" y="2930484"/>
            <a:ext cx="5735755" cy="23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me Creator - Funny what if i told you everything is sine waves Meme  Generator at MemeCreator.org!">
            <a:extLst>
              <a:ext uri="{FF2B5EF4-FFF2-40B4-BE49-F238E27FC236}">
                <a16:creationId xmlns:a16="http://schemas.microsoft.com/office/drawing/2014/main" id="{662EDEEB-F32A-64C2-7409-A1EDB1B97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63" y="0"/>
            <a:ext cx="2830137" cy="17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01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C136C-D1BD-4F4E-8BD9-97268639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1578770"/>
            <a:ext cx="5081019" cy="3263504"/>
          </a:xfrm>
        </p:spPr>
        <p:txBody>
          <a:bodyPr>
            <a:normAutofit/>
          </a:bodyPr>
          <a:lstStyle/>
          <a:p>
            <a:r>
              <a:rPr lang="en-US" sz="2000" dirty="0"/>
              <a:t>Intuition: when carrier is present </a:t>
            </a:r>
            <a:r>
              <a:rPr lang="en-US" sz="2000" dirty="0">
                <a:sym typeface="Wingdings" pitchFamily="2" charset="2"/>
              </a:rPr>
              <a:t> 1, no carrier  0</a:t>
            </a:r>
          </a:p>
          <a:p>
            <a:r>
              <a:rPr lang="en-US" sz="2000" dirty="0">
                <a:sym typeface="Wingdings" pitchFamily="2" charset="2"/>
              </a:rPr>
              <a:t>Simple</a:t>
            </a:r>
          </a:p>
          <a:p>
            <a:r>
              <a:rPr lang="en-US" sz="2000" dirty="0">
                <a:sym typeface="Wingdings" pitchFamily="2" charset="2"/>
              </a:rPr>
              <a:t>Spectrum frugal</a:t>
            </a:r>
          </a:p>
          <a:p>
            <a:r>
              <a:rPr lang="en-US" sz="2000" dirty="0">
                <a:sym typeface="Wingdings" pitchFamily="2" charset="2"/>
              </a:rPr>
              <a:t>Issues</a:t>
            </a:r>
          </a:p>
          <a:p>
            <a:pPr lvl="1"/>
            <a:r>
              <a:rPr lang="en-US" sz="1800" dirty="0"/>
              <a:t>Desynchronization with runs of same value</a:t>
            </a:r>
          </a:p>
          <a:p>
            <a:pPr lvl="1"/>
            <a:r>
              <a:rPr lang="en-US" sz="1800" dirty="0"/>
              <a:t>Susceptible to noise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D6E2B2-4A5C-F647-9C73-47358DBB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Modulation: On-Off keying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AF24A-70C0-6345-9130-FF3EEF7E3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6386" name="Picture 2" descr="What is on-off keying modulation? - Quora">
            <a:extLst>
              <a:ext uri="{FF2B5EF4-FFF2-40B4-BE49-F238E27FC236}">
                <a16:creationId xmlns:a16="http://schemas.microsoft.com/office/drawing/2014/main" id="{0ADC18D0-A32A-8041-A16E-888C49BC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6" y="504406"/>
            <a:ext cx="3610182" cy="32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803DD-9148-9F4E-805A-E3E47432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57" y="3819523"/>
            <a:ext cx="2855222" cy="15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1"/>
            <a:ext cx="4274027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1270" y="457200"/>
            <a:ext cx="4274027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1143000"/>
            <a:ext cx="4304064" cy="3771900"/>
          </a:xfrm>
        </p:spPr>
        <p:txBody>
          <a:bodyPr>
            <a:normAutofit/>
          </a:bodyPr>
          <a:lstStyle/>
          <a:p>
            <a:r>
              <a:rPr lang="en-US" sz="1800" dirty="0"/>
              <a:t>Encoding binary data on a signal</a:t>
            </a:r>
          </a:p>
          <a:p>
            <a:pPr lvl="1"/>
            <a:endParaRPr lang="en-US" sz="1600" dirty="0"/>
          </a:p>
          <a:p>
            <a:r>
              <a:rPr lang="en-US" sz="1800" dirty="0"/>
              <a:t>Amplitude-shift Keying (ASK)</a:t>
            </a:r>
          </a:p>
          <a:p>
            <a:pPr lvl="1"/>
            <a:r>
              <a:rPr lang="en-US" sz="1600" dirty="0"/>
              <a:t>Modify amplitude of carrier signal</a:t>
            </a:r>
          </a:p>
          <a:p>
            <a:pPr lvl="1"/>
            <a:r>
              <a:rPr lang="en-US" sz="1600" dirty="0"/>
              <a:t>On-Off Keying (OOK) is an extreme example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Frequency-shift Keying (FSK)</a:t>
            </a:r>
          </a:p>
          <a:p>
            <a:pPr lvl="1"/>
            <a:r>
              <a:rPr lang="en-US" sz="1600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120" y="451486"/>
            <a:ext cx="4113296" cy="22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1516283"/>
            <a:ext cx="8929217" cy="3631189"/>
          </a:xfrm>
        </p:spPr>
        <p:txBody>
          <a:bodyPr>
            <a:normAutofit/>
          </a:bodyPr>
          <a:lstStyle/>
          <a:p>
            <a:r>
              <a:rPr lang="en-US" sz="2000" dirty="0"/>
              <a:t>Phase-shift keying (PSK)</a:t>
            </a:r>
          </a:p>
          <a:p>
            <a:pPr lvl="1"/>
            <a:r>
              <a:rPr lang="en-US" sz="1800" dirty="0"/>
              <a:t>Modify phase of carrier signal</a:t>
            </a:r>
          </a:p>
          <a:p>
            <a:pPr lvl="1"/>
            <a:r>
              <a:rPr lang="en-US" sz="1800" dirty="0"/>
              <a:t>Usually differential:</a:t>
            </a:r>
            <a:br>
              <a:rPr lang="en-US" sz="1800" dirty="0"/>
            </a:br>
            <a:r>
              <a:rPr lang="en-US" sz="1800" dirty="0"/>
              <a:t>	the change signifies data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More complicated possibilities exist</a:t>
            </a:r>
          </a:p>
          <a:p>
            <a:pPr lvl="1"/>
            <a:r>
              <a:rPr lang="en-US" sz="1800" dirty="0"/>
              <a:t>QAM (Quadrature Amplitude Modulation) combines amplitude and phase shift keying</a:t>
            </a:r>
          </a:p>
          <a:p>
            <a:pPr lvl="2"/>
            <a:r>
              <a:rPr lang="en-US" sz="1400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Various tradeoffs between different modulation schemes</a:t>
            </a:r>
          </a:p>
          <a:p>
            <a:pPr lvl="1"/>
            <a:r>
              <a:rPr lang="en-US" sz="1600" dirty="0"/>
              <a:t>Bandwidth requirements, transceiver hardware, immunity to noise, etc.</a:t>
            </a:r>
          </a:p>
          <a:p>
            <a:pPr lvl="1"/>
            <a:endParaRPr lang="en-US" sz="1600" dirty="0"/>
          </a:p>
          <a:p>
            <a:r>
              <a:rPr lang="en-US" sz="1800" dirty="0"/>
              <a:t>ASK (amplitude) is simple but susceptible to noise</a:t>
            </a:r>
          </a:p>
          <a:p>
            <a:pPr lvl="1"/>
            <a:r>
              <a:rPr lang="en-US" sz="1600" dirty="0"/>
              <a:t>Noise exists in the real world</a:t>
            </a:r>
          </a:p>
          <a:p>
            <a:pPr lvl="1"/>
            <a:endParaRPr lang="en-US" sz="1600" dirty="0"/>
          </a:p>
          <a:p>
            <a:r>
              <a:rPr lang="en-US" sz="1800" dirty="0"/>
              <a:t>FSK (frequency) is relatively simple and robust to noise, but uses more bandwidth</a:t>
            </a:r>
          </a:p>
          <a:p>
            <a:pPr lvl="1"/>
            <a:r>
              <a:rPr lang="en-US" sz="1600" dirty="0"/>
              <a:t>Bandwidth is limited, but still commonly used</a:t>
            </a:r>
          </a:p>
          <a:p>
            <a:pPr lvl="1"/>
            <a:endParaRPr lang="en-US" sz="1600" dirty="0"/>
          </a:p>
          <a:p>
            <a:r>
              <a:rPr lang="en-US" sz="1800" dirty="0"/>
              <a:t>PSK (phase) energy efficient and robust, but more complex hardware</a:t>
            </a:r>
          </a:p>
          <a:p>
            <a:pPr lvl="1"/>
            <a:r>
              <a:rPr lang="en-US" sz="1600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1"/>
            <a:ext cx="8229599" cy="369923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Physical Layer</a:t>
            </a:r>
          </a:p>
          <a:p>
            <a:endParaRPr lang="en-US" dirty="0"/>
          </a:p>
          <a:p>
            <a:r>
              <a:rPr lang="en-US" b="1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7397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Typical packet structure</a:t>
            </a:r>
          </a:p>
          <a:p>
            <a:pPr lvl="1"/>
            <a:r>
              <a:rPr lang="en-US" sz="1600" dirty="0"/>
              <a:t>Preamble - Existence of packet and synchronization of clocks</a:t>
            </a:r>
          </a:p>
          <a:p>
            <a:pPr lvl="1"/>
            <a:r>
              <a:rPr lang="en-US" sz="1600" dirty="0"/>
              <a:t>Header - Addresses, Type, Length</a:t>
            </a:r>
          </a:p>
          <a:p>
            <a:pPr lvl="1"/>
            <a:r>
              <a:rPr lang="en-US" sz="1600" dirty="0"/>
              <a:t>Data - Payload plus higher layer headers (e.g. IP packet)</a:t>
            </a:r>
          </a:p>
          <a:p>
            <a:pPr lvl="1"/>
            <a:r>
              <a:rPr lang="en-US" sz="1600" dirty="0"/>
              <a:t>Trailer - Padding, CRC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Wireless considerations</a:t>
            </a:r>
          </a:p>
          <a:p>
            <a:pPr lvl="1"/>
            <a:r>
              <a:rPr lang="en-US" sz="1600" dirty="0"/>
              <a:t>Control information for Physical Layer</a:t>
            </a:r>
          </a:p>
          <a:p>
            <a:pPr lvl="1"/>
            <a:r>
              <a:rPr lang="en-US" sz="1600" dirty="0"/>
              <a:t>Ensure robustness for header</a:t>
            </a:r>
          </a:p>
          <a:p>
            <a:pPr lvl="1"/>
            <a:r>
              <a:rPr lang="en-US" sz="1600" dirty="0"/>
              <a:t>Explicit multi-hop routing</a:t>
            </a:r>
          </a:p>
          <a:p>
            <a:pPr lvl="1"/>
            <a:r>
              <a:rPr lang="en-US" sz="1600" dirty="0"/>
              <a:t>Possibly different data rates for different parts of packet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14484"/>
              </p:ext>
            </p:extLst>
          </p:nvPr>
        </p:nvGraphicFramePr>
        <p:xfrm>
          <a:off x="990420" y="2609850"/>
          <a:ext cx="7162801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421368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007270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Preamble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Destination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Source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and Length</a:t>
                      </a:r>
                    </a:p>
                  </a:txBody>
                  <a:tcPr marL="68580" marR="68580" marT="34290" marB="3429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CRC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467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Detection: only detect errors</a:t>
            </a:r>
          </a:p>
          <a:p>
            <a:pPr lvl="1"/>
            <a:r>
              <a:rPr lang="en-US" sz="1800" dirty="0"/>
              <a:t>Make sure corrupted packets get discarded</a:t>
            </a:r>
          </a:p>
          <a:p>
            <a:pPr lvl="1"/>
            <a:r>
              <a:rPr lang="en-US" sz="1800" dirty="0"/>
              <a:t>Cyclical Redundancy Checks</a:t>
            </a:r>
          </a:p>
          <a:p>
            <a:pPr lvl="2"/>
            <a:r>
              <a:rPr lang="en-US" sz="1400" dirty="0"/>
              <a:t>Detect single bit errors</a:t>
            </a:r>
          </a:p>
          <a:p>
            <a:pPr lvl="2"/>
            <a:r>
              <a:rPr lang="en-US" sz="1400" dirty="0"/>
              <a:t>Detect “burst” errors of several contiguous bits</a:t>
            </a:r>
          </a:p>
          <a:p>
            <a:pPr lvl="2"/>
            <a:endParaRPr lang="en-US" sz="1400" dirty="0"/>
          </a:p>
          <a:p>
            <a:r>
              <a:rPr lang="en-US" sz="2000" dirty="0"/>
              <a:t>Recovery: also try to recover from small bit errors</a:t>
            </a:r>
          </a:p>
          <a:p>
            <a:pPr lvl="1"/>
            <a:r>
              <a:rPr lang="en-US" sz="1800" dirty="0"/>
              <a:t>Forward error correction</a:t>
            </a:r>
          </a:p>
          <a:p>
            <a:pPr lvl="1"/>
            <a:r>
              <a:rPr lang="en-US" sz="1800" dirty="0"/>
              <a:t>Retransmissions</a:t>
            </a:r>
          </a:p>
          <a:p>
            <a:pPr lvl="1"/>
            <a:r>
              <a:rPr lang="en-US" sz="1800" dirty="0"/>
              <a:t>Far more important for wireless because the cost of transmission is higher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2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does a network determine which transmitter gets to transmit?</a:t>
            </a:r>
          </a:p>
          <a:p>
            <a:endParaRPr lang="en-US" sz="2000" dirty="0"/>
          </a:p>
          <a:p>
            <a:r>
              <a:rPr lang="en-US" sz="2000" dirty="0"/>
              <a:t>Remember: the wireless medium is inherently broadcast</a:t>
            </a:r>
          </a:p>
          <a:p>
            <a:pPr lvl="1"/>
            <a:r>
              <a:rPr lang="en-US" sz="1800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>
            <a:extLst>
              <a:ext uri="{FF2B5EF4-FFF2-40B4-BE49-F238E27FC236}">
                <a16:creationId xmlns:a16="http://schemas.microsoft.com/office/drawing/2014/main" id="{82AAADDB-1A5D-A3DB-9FA3-A2E4FD25CF69}"/>
              </a:ext>
            </a:extLst>
          </p:cNvPr>
          <p:cNvSpPr/>
          <p:nvPr/>
        </p:nvSpPr>
        <p:spPr>
          <a:xfrm>
            <a:off x="3385457" y="2275115"/>
            <a:ext cx="2710543" cy="1709057"/>
          </a:xfrm>
          <a:prstGeom prst="cloudCallout">
            <a:avLst>
              <a:gd name="adj1" fmla="val -46937"/>
              <a:gd name="adj2" fmla="val 82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60940-9E71-6A07-38FC-96084DDC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3E191-75F8-A938-07C0-86924FEA2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2581558" cy="4188246"/>
          </a:xfrm>
        </p:spPr>
        <p:txBody>
          <a:bodyPr>
            <a:normAutofit/>
          </a:bodyPr>
          <a:lstStyle/>
          <a:p>
            <a:r>
              <a:rPr lang="en-US" sz="2000" dirty="0"/>
              <a:t>You came up with a MAC protocol!</a:t>
            </a:r>
          </a:p>
          <a:p>
            <a:endParaRPr lang="en-US" sz="2000" dirty="0"/>
          </a:p>
          <a:p>
            <a:r>
              <a:rPr lang="en-US" sz="2000" dirty="0"/>
              <a:t>What was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0AAB-351A-1425-40D2-3463FF2EC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04C8-68FA-764F-F209-1BA5DAA4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5" y="260618"/>
            <a:ext cx="5312229" cy="3347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2889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do we determine who gets to speak?</a:t>
            </a:r>
          </a:p>
          <a:p>
            <a:pPr lvl="1"/>
            <a:r>
              <a:rPr lang="en-US" sz="2000" dirty="0"/>
              <a:t>Two simultaneous speakers also lose both “transmissions”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5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→ out-of-band communication</a:t>
            </a:r>
          </a:p>
          <a:p>
            <a:r>
              <a:rPr lang="en-US" dirty="0"/>
              <a:t>Wait until it’s quiet for some time → carrier sense multiple access</a:t>
            </a:r>
          </a:p>
          <a:p>
            <a:r>
              <a:rPr lang="en-US" dirty="0"/>
              <a:t>Strict turn order → time division multiple access</a:t>
            </a:r>
          </a:p>
          <a:p>
            <a:r>
              <a:rPr lang="en-US" dirty="0"/>
              <a:t>Just speak and hope it works → ALOHA</a:t>
            </a:r>
          </a:p>
          <a:p>
            <a:r>
              <a:rPr lang="en-US" dirty="0"/>
              <a:t>Everybody sing at different tones →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→ code division multiple access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1710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with entropy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3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packet transmission has a window of vulnerability</a:t>
            </a:r>
          </a:p>
          <a:p>
            <a:pPr lvl="1"/>
            <a:r>
              <a:rPr lang="en-US" sz="2000" dirty="0"/>
              <a:t>Twice the on-air duration of a packet</a:t>
            </a:r>
          </a:p>
          <a:p>
            <a:pPr lvl="1"/>
            <a:r>
              <a:rPr lang="en-US" sz="2000" dirty="0"/>
              <a:t>Transmissions during the packet are bad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1597704" y="257119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2484360" y="283951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3B932A-3EDB-F04E-B4B7-23E03D71A46D}"/>
              </a:ext>
            </a:extLst>
          </p:cNvPr>
          <p:cNvCxnSpPr>
            <a:cxnSpLocks/>
          </p:cNvCxnSpPr>
          <p:nvPr/>
        </p:nvCxnSpPr>
        <p:spPr>
          <a:xfrm>
            <a:off x="1376040" y="312660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38495C-457F-8E47-A656-E8FEFE895BD3}"/>
              </a:ext>
            </a:extLst>
          </p:cNvPr>
          <p:cNvSpPr txBox="1"/>
          <p:nvPr/>
        </p:nvSpPr>
        <p:spPr>
          <a:xfrm>
            <a:off x="1322773" y="310884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0C1C3-0DC5-8343-955C-5FE43651CA48}"/>
              </a:ext>
            </a:extLst>
          </p:cNvPr>
          <p:cNvSpPr/>
          <p:nvPr/>
        </p:nvSpPr>
        <p:spPr>
          <a:xfrm>
            <a:off x="3135020" y="386881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8E387-0F38-3242-9FBF-E043970D847A}"/>
              </a:ext>
            </a:extLst>
          </p:cNvPr>
          <p:cNvSpPr/>
          <p:nvPr/>
        </p:nvSpPr>
        <p:spPr>
          <a:xfrm>
            <a:off x="1722359" y="413713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E46575-43DC-3049-B232-551BC40D353C}"/>
              </a:ext>
            </a:extLst>
          </p:cNvPr>
          <p:cNvCxnSpPr>
            <a:cxnSpLocks/>
          </p:cNvCxnSpPr>
          <p:nvPr/>
        </p:nvCxnSpPr>
        <p:spPr>
          <a:xfrm>
            <a:off x="1386397" y="442422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10A67F-AA0F-CC46-9A34-4F76D10EBBF4}"/>
              </a:ext>
            </a:extLst>
          </p:cNvPr>
          <p:cNvSpPr txBox="1"/>
          <p:nvPr/>
        </p:nvSpPr>
        <p:spPr>
          <a:xfrm>
            <a:off x="1333130" y="440646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78415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72979"/>
            <a:ext cx="8229600" cy="20135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Split time into synchronized “slots”</a:t>
            </a:r>
          </a:p>
          <a:p>
            <a:r>
              <a:rPr lang="en-US" sz="2000" dirty="0"/>
              <a:t>Any device can transmit whenever it has data</a:t>
            </a:r>
          </a:p>
          <a:p>
            <a:pPr lvl="1"/>
            <a:r>
              <a:rPr lang="en-US" sz="1800" dirty="0"/>
              <a:t>But it must transmit at the start of a slot</a:t>
            </a:r>
          </a:p>
          <a:p>
            <a:pPr lvl="1"/>
            <a:r>
              <a:rPr lang="en-US" sz="1800" dirty="0"/>
              <a:t>And its transmission cannot be longer than a slot</a:t>
            </a:r>
          </a:p>
          <a:p>
            <a:pPr lvl="1"/>
            <a:r>
              <a:rPr lang="en-US" sz="1800" dirty="0"/>
              <a:t>Removes half of the possibilities for collisions!</a:t>
            </a:r>
          </a:p>
          <a:p>
            <a:pPr lvl="2"/>
            <a:r>
              <a:rPr lang="en-US" sz="1400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828674" y="3588546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3057524" y="4217196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5305424" y="4229100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5305424" y="3598071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>
            <a:cxnSpLocks/>
          </p:cNvCxnSpPr>
          <p:nvPr/>
        </p:nvCxnSpPr>
        <p:spPr>
          <a:xfrm>
            <a:off x="2981325" y="3429279"/>
            <a:ext cx="0" cy="162378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>
            <a:cxnSpLocks/>
          </p:cNvCxnSpPr>
          <p:nvPr/>
        </p:nvCxnSpPr>
        <p:spPr>
          <a:xfrm>
            <a:off x="5200650" y="3429279"/>
            <a:ext cx="0" cy="160602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009650" y="4929188"/>
            <a:ext cx="12001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009650" y="4575796"/>
            <a:ext cx="98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4960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11162" cy="4188246"/>
          </a:xfrm>
        </p:spPr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6B3A19-475E-0339-3FC2-D1B830E3CB5A}"/>
              </a:ext>
            </a:extLst>
          </p:cNvPr>
          <p:cNvGrpSpPr/>
          <p:nvPr/>
        </p:nvGrpSpPr>
        <p:grpSpPr>
          <a:xfrm>
            <a:off x="6646754" y="1672282"/>
            <a:ext cx="1545542" cy="2720579"/>
            <a:chOff x="6407003" y="1727200"/>
            <a:chExt cx="2060722" cy="3627438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48D257DE-3DC5-16AB-51E4-1C93445E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712C6C-CB55-3D36-DE37-D1577907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9DECF6F-D9D5-27D1-8869-98E72AE16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003" y="1920875"/>
              <a:ext cx="1956092" cy="335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application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transport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network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link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physical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ABAE1EBD-08E0-134B-2855-A7149BB62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FE6C258-1BC0-1654-2007-EC9F9FB46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DE3E12D-3B91-A806-98D6-FF6FE1DF7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08148EC-35F9-4C70-ACB9-C1CC206E6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1984688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8" y="1143000"/>
            <a:ext cx="3516229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96" y="1409782"/>
            <a:ext cx="4495800" cy="35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72378-3E4F-9345-996C-0310E3BC9ED7}"/>
              </a:ext>
            </a:extLst>
          </p:cNvPr>
          <p:cNvSpPr txBox="1"/>
          <p:nvPr/>
        </p:nvSpPr>
        <p:spPr>
          <a:xfrm>
            <a:off x="5477524" y="4831117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(transmission events / time frame)</a:t>
            </a:r>
          </a:p>
        </p:txBody>
      </p:sp>
    </p:spTree>
    <p:extLst>
      <p:ext uri="{BB962C8B-B14F-4D97-AF65-F5344CB8AC3E}">
        <p14:creationId xmlns:p14="http://schemas.microsoft.com/office/powerpoint/2010/main" val="1679112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77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8383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7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Somewhere between challenging and impossible for wireless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nrf52840 TX at 8 dBm and RX at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87CE127C-B3C1-F142-986B-3E3044892350}"/>
              </a:ext>
            </a:extLst>
          </p:cNvPr>
          <p:cNvSpPr/>
          <p:nvPr/>
        </p:nvSpPr>
        <p:spPr>
          <a:xfrm rot="2700000">
            <a:off x="958788" y="1857098"/>
            <a:ext cx="3048370" cy="3048370"/>
          </a:xfrm>
          <a:prstGeom prst="plus">
            <a:avLst>
              <a:gd name="adj" fmla="val 477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50DA5-828B-0C42-9FAE-42188738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21" y="534325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41748-B2ED-4B48-818A-9B03C86B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53" y="139253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BB241-5E29-2140-8A7D-81262E08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916" y="2476954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65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2524129" y="3019428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807246" y="1302545"/>
            <a:ext cx="3681412" cy="368141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5481638" y="3143252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3764757" y="1426370"/>
            <a:ext cx="3681411" cy="3681411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3957637" y="2629447"/>
            <a:ext cx="395288" cy="456106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1697835" y="2696120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5625702" y="2880927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3820720" y="2352448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456006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Hidden terminal problem means that two transmitters might never be able to detect each other’s transmissions</a:t>
            </a:r>
          </a:p>
          <a:p>
            <a:endParaRPr lang="en-US" sz="2000" dirty="0"/>
          </a:p>
          <a:p>
            <a:r>
              <a:rPr lang="en-US" sz="2000" dirty="0"/>
              <a:t>A partial solution</a:t>
            </a:r>
          </a:p>
          <a:p>
            <a:pPr lvl="1"/>
            <a:r>
              <a:rPr lang="en-US" sz="1800" dirty="0"/>
              <a:t>When channel is idle, transmitter sends a short Request To Send (RTS)</a:t>
            </a:r>
          </a:p>
          <a:p>
            <a:pPr lvl="1"/>
            <a:r>
              <a:rPr lang="en-US" sz="1800" dirty="0"/>
              <a:t>Receiver will send a Clear To Send (CTS) to only one node at a time</a:t>
            </a:r>
          </a:p>
          <a:p>
            <a:pPr lvl="1"/>
            <a:r>
              <a:rPr lang="en-US" sz="1800" dirty="0"/>
              <a:t>RTS collisions are faster and less wasteful than hidden terminal collisions</a:t>
            </a:r>
          </a:p>
          <a:p>
            <a:pPr lvl="1"/>
            <a:r>
              <a:rPr lang="en-US" sz="1800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7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81" y="2379198"/>
            <a:ext cx="1798320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Goal: split up communication such that devices will not conflict</a:t>
            </a:r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2000" dirty="0"/>
              <a:t>Can be predetermined or reservation-based</a:t>
            </a:r>
          </a:p>
          <a:p>
            <a:pPr lvl="1"/>
            <a:r>
              <a:rPr lang="en-US" sz="1800" dirty="0"/>
              <a:t>Devices might request to join the schedule and be given a slot</a:t>
            </a:r>
          </a:p>
          <a:p>
            <a:pPr lvl="2"/>
            <a:r>
              <a:rPr lang="en-US" sz="1400" dirty="0"/>
              <a:t>Devices lose their slot if it goes unused for some amount of time</a:t>
            </a:r>
          </a:p>
          <a:p>
            <a:pPr lvl="2"/>
            <a:r>
              <a:rPr lang="en-US" sz="1400" dirty="0"/>
              <a:t>Reservations often occur during a dedicated CSMA contention slot</a:t>
            </a:r>
          </a:p>
          <a:p>
            <a:pPr lvl="1"/>
            <a:r>
              <a:rPr lang="en-US" sz="1800" dirty="0"/>
              <a:t>Assignment of schedules can be complicated</a:t>
            </a:r>
          </a:p>
          <a:p>
            <a:pPr lvl="1"/>
            <a:endParaRPr lang="en-US" sz="1800" dirty="0"/>
          </a:p>
          <a:p>
            <a:r>
              <a:rPr lang="en-US" sz="2000" dirty="0"/>
              <a:t>Really efficient at creating a high-throughput network</a:t>
            </a:r>
          </a:p>
          <a:p>
            <a:pPr lvl="1"/>
            <a:r>
              <a:rPr lang="en-US" sz="1800" dirty="0"/>
              <a:t>Assuming they are all following the same protocol</a:t>
            </a:r>
          </a:p>
          <a:p>
            <a:pPr lvl="1"/>
            <a:r>
              <a:rPr lang="en-US" sz="1800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72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Split transmissions in frequency</a:t>
            </a:r>
          </a:p>
          <a:p>
            <a:pPr lvl="1"/>
            <a:r>
              <a:rPr lang="en-US" sz="1800" dirty="0"/>
              <a:t>Different carrier frequencies are independent</a:t>
            </a:r>
          </a:p>
          <a:p>
            <a:pPr lvl="1"/>
            <a:r>
              <a:rPr lang="en-US" sz="1800" dirty="0"/>
              <a:t>Fundamentally how RF spectrum is split</a:t>
            </a:r>
          </a:p>
          <a:p>
            <a:pPr lvl="1"/>
            <a:endParaRPr lang="en-US" sz="1800" dirty="0"/>
          </a:p>
          <a:p>
            <a:r>
              <a:rPr lang="en-US" sz="2000" dirty="0"/>
              <a:t>Technically, each device uses a separate, fixed frequency</a:t>
            </a:r>
          </a:p>
          <a:p>
            <a:pPr lvl="1"/>
            <a:r>
              <a:rPr lang="en-US" sz="1800" dirty="0"/>
              <a:t>Walkie-talkies</a:t>
            </a:r>
          </a:p>
          <a:p>
            <a:endParaRPr lang="en-US" sz="2000" dirty="0"/>
          </a:p>
          <a:p>
            <a:r>
              <a:rPr lang="en-US" sz="2000" dirty="0"/>
              <a:t>Conceptually, how RF channels work</a:t>
            </a:r>
          </a:p>
          <a:p>
            <a:pPr lvl="1"/>
            <a:r>
              <a:rPr lang="en-US" sz="1800" dirty="0" err="1"/>
              <a:t>WiFi</a:t>
            </a:r>
            <a:r>
              <a:rPr lang="en-US" sz="1800" dirty="0"/>
              <a:t> networks pick different bands</a:t>
            </a:r>
          </a:p>
          <a:p>
            <a:pPr lvl="1"/>
            <a:r>
              <a:rPr lang="en-US" sz="1800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36" y="3188910"/>
            <a:ext cx="3093446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7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6281736" y="962024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9" y="1143000"/>
            <a:ext cx="5878792" cy="37719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Energy that radiates spherically from an antenna</a:t>
            </a:r>
          </a:p>
          <a:p>
            <a:endParaRPr lang="en-US" sz="2000" dirty="0"/>
          </a:p>
          <a:p>
            <a:r>
              <a:rPr lang="en-US" sz="2000" dirty="0"/>
              <a:t>Attenuation with distance</a:t>
            </a:r>
          </a:p>
          <a:p>
            <a:pPr lvl="1"/>
            <a:r>
              <a:rPr lang="en-US" sz="1800" dirty="0"/>
              <a:t>Density of energy reduces over time, distance</a:t>
            </a:r>
          </a:p>
          <a:p>
            <a:pPr lvl="1"/>
            <a:r>
              <a:rPr lang="en-US" sz="1800" dirty="0"/>
              <a:t>Signal strength is reduced, errors go up</a:t>
            </a:r>
          </a:p>
          <a:p>
            <a:pPr lvl="1"/>
            <a:endParaRPr lang="en-US" sz="1800" dirty="0"/>
          </a:p>
          <a:p>
            <a:r>
              <a:rPr lang="en-US" sz="2000" dirty="0"/>
              <a:t>Three key features</a:t>
            </a:r>
          </a:p>
          <a:p>
            <a:pPr lvl="1"/>
            <a:r>
              <a:rPr lang="en-US" sz="1800" dirty="0"/>
              <a:t>Inherently broadcast</a:t>
            </a:r>
          </a:p>
          <a:p>
            <a:pPr lvl="1"/>
            <a:r>
              <a:rPr lang="en-US" sz="1800" dirty="0"/>
              <a:t>Error rates depend on distance</a:t>
            </a:r>
          </a:p>
          <a:p>
            <a:pPr lvl="1"/>
            <a:r>
              <a:rPr lang="en-US" sz="1800" b="1" dirty="0"/>
              <a:t>Spatial</a:t>
            </a:r>
            <a:r>
              <a:rPr lang="en-US" sz="1800" dirty="0"/>
              <a:t>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7105651" y="1785939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7100888" y="3990978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BC68CF-0062-9149-5E20-E919C01B4938}"/>
              </a:ext>
            </a:extLst>
          </p:cNvPr>
          <p:cNvSpPr/>
          <p:nvPr/>
        </p:nvSpPr>
        <p:spPr>
          <a:xfrm>
            <a:off x="6281736" y="3167063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2">
                  <a:alpha val="40863"/>
                </a:schemeClr>
              </a:gs>
              <a:gs pos="0">
                <a:schemeClr val="accent2">
                  <a:alpha val="65854"/>
                </a:schemeClr>
              </a:gs>
              <a:gs pos="44000">
                <a:schemeClr val="accent2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02585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Split transmissions in time</a:t>
            </a:r>
          </a:p>
          <a:p>
            <a:pPr lvl="1"/>
            <a:r>
              <a:rPr lang="en-US" sz="2000" dirty="0"/>
              <a:t>Devices share the same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Splits time into fixed-length windows</a:t>
            </a:r>
          </a:p>
          <a:p>
            <a:pPr lvl="1"/>
            <a:r>
              <a:rPr lang="en-US" sz="2000" dirty="0"/>
              <a:t>Each device is assigned one or more windows</a:t>
            </a:r>
          </a:p>
          <a:p>
            <a:pPr lvl="1"/>
            <a:r>
              <a:rPr lang="en-US" sz="2000" dirty="0"/>
              <a:t>Can build a priority system here with uneven split among devices</a:t>
            </a:r>
          </a:p>
          <a:p>
            <a:pPr lvl="1"/>
            <a:endParaRPr lang="en-US" sz="2000" dirty="0"/>
          </a:p>
          <a:p>
            <a:r>
              <a:rPr lang="en-US" sz="2400" dirty="0"/>
              <a:t>Requires synchronization between devices</a:t>
            </a:r>
          </a:p>
          <a:p>
            <a:pPr lvl="1"/>
            <a:r>
              <a:rPr lang="en-US" sz="2000" dirty="0"/>
              <a:t>Often devices must listen periodically to resynchronize</a:t>
            </a:r>
          </a:p>
          <a:p>
            <a:pPr lvl="1"/>
            <a:r>
              <a:rPr lang="en-US" sz="2000" dirty="0"/>
              <a:t>Less efficient use of slots reduce synchronization</a:t>
            </a:r>
          </a:p>
          <a:p>
            <a:pPr lvl="2"/>
            <a:r>
              <a:rPr lang="en-US" sz="1600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3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3179-1B00-CB4C-BC51-6FFEECBD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CDMA – Code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D33CC-A02E-7A49-AC86-AA2BE1FD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 transmissions in ‘codes’</a:t>
            </a:r>
          </a:p>
          <a:p>
            <a:pPr lvl="1"/>
            <a:r>
              <a:rPr lang="en-US" dirty="0"/>
              <a:t>Not new; original applications in radar and early satellite communications</a:t>
            </a:r>
          </a:p>
          <a:p>
            <a:pPr lvl="1"/>
            <a:endParaRPr lang="en-US" dirty="0"/>
          </a:p>
          <a:p>
            <a:r>
              <a:rPr lang="en-US" dirty="0"/>
              <a:t>Analogy: Multiple speakers in the same room all in different languages</a:t>
            </a:r>
          </a:p>
          <a:p>
            <a:pPr lvl="1"/>
            <a:r>
              <a:rPr lang="en-US" dirty="0"/>
              <a:t>[The human brain is crazy good at ignoring what it doesn’t understand </a:t>
            </a:r>
            <a:r>
              <a:rPr lang="en-US" dirty="0">
                <a:sym typeface="Wingdings" pitchFamily="2" charset="2"/>
              </a:rPr>
              <a:t>]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Requires signal power coordination</a:t>
            </a:r>
          </a:p>
          <a:p>
            <a:pPr lvl="1"/>
            <a:r>
              <a:rPr lang="en-US" dirty="0">
                <a:sym typeface="Wingdings" pitchFamily="2" charset="2"/>
              </a:rPr>
              <a:t>[everyone needs to speak ~the same volume]</a:t>
            </a:r>
          </a:p>
          <a:p>
            <a:pPr lvl="1"/>
            <a:r>
              <a:rPr lang="en-US" dirty="0">
                <a:sym typeface="Wingdings" pitchFamily="2" charset="2"/>
              </a:rPr>
              <a:t>Can be hard in uncontrolled / dynamic environments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Also can be more performant with highly synchronized clocks</a:t>
            </a:r>
          </a:p>
          <a:p>
            <a:pPr lvl="1"/>
            <a:r>
              <a:rPr lang="en-US" dirty="0">
                <a:sym typeface="Wingdings" pitchFamily="2" charset="2"/>
              </a:rPr>
              <a:t>i.e. if the code clock is known to both devices; intractable in mobile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08F1-921F-6544-8D58-60FF8B33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19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r>
              <a:rPr lang="en-US" dirty="0"/>
              <a:t>802.15.4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r>
              <a:rPr lang="en-US" dirty="0"/>
              <a:t>CDMA</a:t>
            </a:r>
          </a:p>
          <a:p>
            <a:pPr lvl="1"/>
            <a:r>
              <a:rPr lang="en-US" dirty="0"/>
              <a:t>Most modern cellular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3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20700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2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5324757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strength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2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Rules of thumb: +3 dB is double the power, 10 dB is 10x power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2900</Words>
  <Application>Microsoft Macintosh PowerPoint</Application>
  <PresentationFormat>On-screen Show (16:10)</PresentationFormat>
  <Paragraphs>599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Helvetica</vt:lpstr>
      <vt:lpstr>Helvetica Neue</vt:lpstr>
      <vt:lpstr>Seravek</vt:lpstr>
      <vt:lpstr>Seravek Light</vt:lpstr>
      <vt:lpstr>Trebuchet MS</vt:lpstr>
      <vt:lpstr>Office Theme</vt:lpstr>
      <vt:lpstr>Wireless for the Internet of Things  Introduction to Wireless</vt:lpstr>
      <vt:lpstr>Today’s Goals</vt:lpstr>
      <vt:lpstr>Thinking back…</vt:lpstr>
      <vt:lpstr>Computers face many of the same communication challenges we do</vt:lpstr>
      <vt:lpstr>Physical Layer</vt:lpstr>
      <vt:lpstr>Model of RF communication</vt:lpstr>
      <vt:lpstr>Signal qualities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Okay.. So what’s the limit?</vt:lpstr>
      <vt:lpstr>Propagation is one thing that degrades RF signals</vt:lpstr>
      <vt:lpstr>ITU model for Indoor Attenuation</vt:lpstr>
      <vt:lpstr>Lower received energy increases error rates</vt:lpstr>
      <vt:lpstr>Signal qualities</vt:lpstr>
      <vt:lpstr>Frequency separation enables different wireless technologies to operate simultaneously</vt:lpstr>
      <vt:lpstr>Wireless spectrum is limited...and valuable</vt:lpstr>
      <vt:lpstr>Unlicensed bands are where the IoT thrives</vt:lpstr>
      <vt:lpstr>Different technologies use spectrum in different ways</vt:lpstr>
      <vt:lpstr>One Example / Bluetooth Preview: Frequency Hopping Spread Spectrum (FHSS)</vt:lpstr>
      <vt:lpstr>Sidebar: inventor of FHSS – Hedy Lamarr</vt:lpstr>
      <vt:lpstr>Signal qualities</vt:lpstr>
      <vt:lpstr>Computers face many of the same communication challenges we do</vt:lpstr>
      <vt:lpstr>Computers face many of the same communication challenges we do</vt:lpstr>
      <vt:lpstr>Computers face many of the same communication challenges we do</vt:lpstr>
      <vt:lpstr>Signal qualities</vt:lpstr>
      <vt:lpstr>Modulation</vt:lpstr>
      <vt:lpstr>Modulation: On-Off keying</vt:lpstr>
      <vt:lpstr>Modulation types</vt:lpstr>
      <vt:lpstr>Modulation types</vt:lpstr>
      <vt:lpstr>Modulation tradeoffs</vt:lpstr>
      <vt:lpstr>Outline</vt:lpstr>
      <vt:lpstr>Data Link Layer</vt:lpstr>
      <vt:lpstr>Framing</vt:lpstr>
      <vt:lpstr>Error control: detection and recovery</vt:lpstr>
      <vt:lpstr>Medium Access Control</vt:lpstr>
      <vt:lpstr>Thinking back…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CDMA – Code Division Multiple Access</vt:lpstr>
      <vt:lpstr>Real-world protocol access control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14</cp:revision>
  <dcterms:created xsi:type="dcterms:W3CDTF">2015-09-15T19:03:29Z</dcterms:created>
  <dcterms:modified xsi:type="dcterms:W3CDTF">2023-01-30T16:55:33Z</dcterms:modified>
  <cp:category/>
</cp:coreProperties>
</file>